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18"/>
  </p:notesMasterIdLst>
  <p:sldIdLst>
    <p:sldId id="905" r:id="rId2"/>
    <p:sldId id="906" r:id="rId3"/>
    <p:sldId id="907" r:id="rId4"/>
    <p:sldId id="911" r:id="rId5"/>
    <p:sldId id="914" r:id="rId6"/>
    <p:sldId id="915" r:id="rId7"/>
    <p:sldId id="916" r:id="rId8"/>
    <p:sldId id="919" r:id="rId9"/>
    <p:sldId id="920" r:id="rId10"/>
    <p:sldId id="967" r:id="rId11"/>
    <p:sldId id="1006" r:id="rId12"/>
    <p:sldId id="974" r:id="rId13"/>
    <p:sldId id="973" r:id="rId14"/>
    <p:sldId id="975" r:id="rId15"/>
    <p:sldId id="987" r:id="rId16"/>
    <p:sldId id="981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2" userDrawn="1">
          <p15:clr>
            <a:srgbClr val="A4A3A4"/>
          </p15:clr>
        </p15:guide>
        <p15:guide id="2" pos="374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作者" initials="" lastIdx="5" clrIdx="1"/>
  <p:cmAuthor id="1" name="742636922@qq.com" initials="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FD6EC"/>
    <a:srgbClr val="E9ECF6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59" autoAdjust="0"/>
    <p:restoredTop sz="94660"/>
  </p:normalViewPr>
  <p:slideViewPr>
    <p:cSldViewPr snapToGrid="0" showGuides="1">
      <p:cViewPr varScale="1">
        <p:scale>
          <a:sx n="166" d="100"/>
          <a:sy n="166" d="100"/>
        </p:scale>
        <p:origin x="88" y="208"/>
      </p:cViewPr>
      <p:guideLst>
        <p:guide orient="horz" pos="2192"/>
        <p:guide pos="3746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2025/7/20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608D-60A4-4164-A394-C1A17893C0D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61" b="15000"/>
          <a:stretch>
            <a:fillRect/>
          </a:stretch>
        </p:blipFill>
        <p:spPr>
          <a:xfrm>
            <a:off x="0" y="6505574"/>
            <a:ext cx="12192000" cy="352426"/>
          </a:xfrm>
          <a:prstGeom prst="rect">
            <a:avLst/>
          </a:prstGeom>
        </p:spPr>
      </p:pic>
      <p:sp>
        <p:nvSpPr>
          <p:cNvPr id="8" name="Rectangle 3"/>
          <p:cNvSpPr txBox="1">
            <a:spLocks noChangeArrowheads="1"/>
          </p:cNvSpPr>
          <p:nvPr userDrawn="1"/>
        </p:nvSpPr>
        <p:spPr bwMode="auto">
          <a:xfrm>
            <a:off x="9832751" y="6536943"/>
            <a:ext cx="1643790" cy="2873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77349" tIns="38674" rIns="77349" bIns="38674" numCol="1" rtlCol="0" anchor="ctr" anchorCtr="0" compatLnSpc="1"/>
          <a:lstStyle>
            <a:defPPr>
              <a:defRPr lang="zh-CN"/>
            </a:defPPr>
            <a:lvl1pPr marL="0" algn="r" defTabSz="914400" rtl="0" eaLnBrk="1" latinLnBrk="0" hangingPunct="1">
              <a:buFont typeface="Arial" panose="020B0604020202020204" pitchFamily="34" charset="0"/>
              <a:buNone/>
              <a:defRPr sz="1200" kern="1200" noProof="1">
                <a:solidFill>
                  <a:srgbClr val="7F7F7F"/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  <a:sym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15" b="1" dirty="0">
                <a:solidFill>
                  <a:schemeClr val="bg1"/>
                </a:solidFill>
              </a:rPr>
              <a:t>PAGE </a:t>
            </a:r>
            <a:fld id="{5EC47546-D7B0-44DC-A002-7B34E6980E57}" type="slidenum">
              <a:rPr lang="en-US" altLang="zh-CN" sz="1015" b="1" smtClean="0">
                <a:solidFill>
                  <a:schemeClr val="bg1"/>
                </a:solidFill>
              </a:rPr>
              <a:t>‹#›</a:t>
            </a:fld>
            <a:endParaRPr lang="en-US" altLang="zh-CN" sz="1015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B6608D-60A4-4164-A394-C1A17893C0DC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61" b="15000"/>
          <a:stretch>
            <a:fillRect/>
          </a:stretch>
        </p:blipFill>
        <p:spPr>
          <a:xfrm>
            <a:off x="0" y="6505574"/>
            <a:ext cx="12192000" cy="352426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 userDrawn="1"/>
        </p:nvSpPr>
        <p:spPr bwMode="auto">
          <a:xfrm>
            <a:off x="9832751" y="6536943"/>
            <a:ext cx="1643790" cy="2873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77349" tIns="38674" rIns="77349" bIns="38674" numCol="1" rtlCol="0" anchor="ctr" anchorCtr="0" compatLnSpc="1"/>
          <a:lstStyle>
            <a:defPPr>
              <a:defRPr lang="zh-CN"/>
            </a:defPPr>
            <a:lvl1pPr marL="0" algn="r" defTabSz="914400" rtl="0" eaLnBrk="1" latinLnBrk="0" hangingPunct="1">
              <a:buFont typeface="Arial" panose="020B0604020202020204" pitchFamily="34" charset="0"/>
              <a:buNone/>
              <a:defRPr sz="1200" kern="1200" noProof="1">
                <a:solidFill>
                  <a:srgbClr val="7F7F7F"/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  <a:sym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15" b="1" dirty="0">
                <a:solidFill>
                  <a:schemeClr val="bg1"/>
                </a:solidFill>
              </a:rPr>
              <a:t>PAGE </a:t>
            </a:r>
            <a:fld id="{5EC47546-D7B0-44DC-A002-7B34E6980E57}" type="slidenum">
              <a:rPr lang="en-US" altLang="zh-CN" sz="1015" b="1" smtClean="0">
                <a:solidFill>
                  <a:schemeClr val="bg1"/>
                </a:solidFill>
              </a:rPr>
              <a:t>‹#›</a:t>
            </a:fld>
            <a:endParaRPr lang="en-US" altLang="zh-CN" sz="1015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7/20/2025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61" b="15000"/>
          <a:stretch>
            <a:fillRect/>
          </a:stretch>
        </p:blipFill>
        <p:spPr>
          <a:xfrm>
            <a:off x="0" y="6505574"/>
            <a:ext cx="12192000" cy="352426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 userDrawn="1"/>
        </p:nvSpPr>
        <p:spPr bwMode="auto">
          <a:xfrm>
            <a:off x="9832751" y="6536943"/>
            <a:ext cx="1643790" cy="2873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77349" tIns="38674" rIns="77349" bIns="38674" numCol="1" rtlCol="0" anchor="ctr" anchorCtr="0" compatLnSpc="1"/>
          <a:lstStyle>
            <a:defPPr>
              <a:defRPr lang="zh-CN"/>
            </a:defPPr>
            <a:lvl1pPr marL="0" algn="r" defTabSz="914400" rtl="0" eaLnBrk="1" latinLnBrk="0" hangingPunct="1">
              <a:buFont typeface="Arial" panose="020B0604020202020204" pitchFamily="34" charset="0"/>
              <a:buNone/>
              <a:defRPr sz="1200" kern="1200" noProof="1">
                <a:solidFill>
                  <a:srgbClr val="7F7F7F"/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  <a:sym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15" b="1" dirty="0">
                <a:solidFill>
                  <a:schemeClr val="bg1"/>
                </a:solidFill>
              </a:rPr>
              <a:t>PAGE </a:t>
            </a:r>
            <a:fld id="{5EC47546-D7B0-44DC-A002-7B34E6980E57}" type="slidenum">
              <a:rPr lang="en-US" altLang="zh-CN" sz="1015" b="1" smtClean="0">
                <a:solidFill>
                  <a:schemeClr val="bg1"/>
                </a:solidFill>
              </a:rPr>
              <a:t>‹#›</a:t>
            </a:fld>
            <a:endParaRPr lang="en-US" altLang="zh-CN" sz="1015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455613" y="369094"/>
            <a:ext cx="342900" cy="342900"/>
          </a:xfrm>
          <a:prstGeom prst="rect">
            <a:avLst/>
          </a:prstGeom>
          <a:solidFill>
            <a:schemeClr val="bg1"/>
          </a:solidFill>
          <a:ln>
            <a:solidFill>
              <a:srgbClr val="0D346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矩形 2"/>
          <p:cNvSpPr/>
          <p:nvPr userDrawn="1"/>
        </p:nvSpPr>
        <p:spPr>
          <a:xfrm>
            <a:off x="393700" y="304800"/>
            <a:ext cx="342900" cy="342900"/>
          </a:xfrm>
          <a:prstGeom prst="rect">
            <a:avLst/>
          </a:prstGeom>
          <a:solidFill>
            <a:srgbClr val="0D34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/>
          <p:cNvSpPr txBox="1"/>
          <p:nvPr userDrawn="1"/>
        </p:nvSpPr>
        <p:spPr>
          <a:xfrm>
            <a:off x="798514" y="338138"/>
            <a:ext cx="1107996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marL="0" marR="0" lvl="0" indent="0" algn="l" defTabSz="9137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rgbClr val="0D3462"/>
              </a:solidFill>
              <a:effectLst/>
              <a:uLnTx/>
              <a:uFillTx/>
              <a:latin typeface="微软雅黑" panose="020B0503020204020204" charset="-122"/>
              <a:ea typeface="微软雅黑" panose="020B0503020204020204" charset="-122"/>
              <a:cs typeface="+mn-cs"/>
            </a:endParaRPr>
          </a:p>
        </p:txBody>
      </p:sp>
      <p:sp>
        <p:nvSpPr>
          <p:cNvPr id="5" name="内容占位符 10"/>
          <p:cNvSpPr>
            <a:spLocks noGrp="1"/>
          </p:cNvSpPr>
          <p:nvPr>
            <p:ph sz="quarter" idx="10" hasCustomPrompt="1"/>
          </p:nvPr>
        </p:nvSpPr>
        <p:spPr>
          <a:xfrm>
            <a:off x="865189" y="364409"/>
            <a:ext cx="2031325" cy="341632"/>
          </a:xfrm>
        </p:spPr>
        <p:txBody>
          <a:bodyPr wrap="none">
            <a:spAutoFit/>
          </a:bodyPr>
          <a:lstStyle>
            <a:lvl1pPr marL="0" indent="0" algn="l" defTabSz="913765" rtl="0" eaLnBrk="1" latinLnBrk="0" hangingPunct="1">
              <a:buNone/>
              <a:defRPr lang="zh-CN" altLang="en-US" sz="1800" b="1" kern="1200" dirty="0" smtClean="0">
                <a:solidFill>
                  <a:srgbClr val="0D3462"/>
                </a:solidFill>
                <a:latin typeface="微软雅黑" panose="020B0503020204020204" charset="-122"/>
                <a:ea typeface="微软雅黑" panose="020B0503020204020204" charset="-122"/>
                <a:cs typeface="+mn-cs"/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61" b="15000"/>
          <a:stretch>
            <a:fillRect/>
          </a:stretch>
        </p:blipFill>
        <p:spPr>
          <a:xfrm>
            <a:off x="0" y="6505574"/>
            <a:ext cx="12192000" cy="352426"/>
          </a:xfrm>
          <a:prstGeom prst="rect">
            <a:avLst/>
          </a:prstGeom>
        </p:spPr>
      </p:pic>
      <p:sp>
        <p:nvSpPr>
          <p:cNvPr id="10" name="Rectangle 3"/>
          <p:cNvSpPr txBox="1">
            <a:spLocks noChangeArrowheads="1"/>
          </p:cNvSpPr>
          <p:nvPr userDrawn="1"/>
        </p:nvSpPr>
        <p:spPr bwMode="auto">
          <a:xfrm>
            <a:off x="9832751" y="6536943"/>
            <a:ext cx="1643790" cy="2873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77349" tIns="38674" rIns="77349" bIns="38674" numCol="1" rtlCol="0" anchor="ctr" anchorCtr="0" compatLnSpc="1"/>
          <a:lstStyle>
            <a:defPPr>
              <a:defRPr lang="zh-CN"/>
            </a:defPPr>
            <a:lvl1pPr marL="0" algn="r" defTabSz="914400" rtl="0" eaLnBrk="1" latinLnBrk="0" hangingPunct="1">
              <a:buFont typeface="Arial" panose="020B0604020202020204" pitchFamily="34" charset="0"/>
              <a:buNone/>
              <a:defRPr sz="1200" kern="1200" noProof="1">
                <a:solidFill>
                  <a:srgbClr val="7F7F7F"/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  <a:sym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15" b="1" dirty="0">
                <a:solidFill>
                  <a:schemeClr val="bg1"/>
                </a:solidFill>
              </a:rPr>
              <a:t>PAGE </a:t>
            </a:r>
            <a:fld id="{5EC47546-D7B0-44DC-A002-7B34E6980E57}" type="slidenum">
              <a:rPr lang="en-US" altLang="zh-CN" sz="1015" b="1" smtClean="0">
                <a:solidFill>
                  <a:schemeClr val="bg1"/>
                </a:solidFill>
              </a:rPr>
              <a:t>‹#›</a:t>
            </a:fld>
            <a:endParaRPr lang="en-US" altLang="zh-CN" sz="1015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861" b="15000"/>
          <a:stretch>
            <a:fillRect/>
          </a:stretch>
        </p:blipFill>
        <p:spPr>
          <a:xfrm>
            <a:off x="0" y="6505574"/>
            <a:ext cx="12192000" cy="352426"/>
          </a:xfrm>
          <a:prstGeom prst="rect">
            <a:avLst/>
          </a:prstGeom>
        </p:spPr>
      </p:pic>
      <p:sp>
        <p:nvSpPr>
          <p:cNvPr id="5" name="Rectangle 3"/>
          <p:cNvSpPr txBox="1">
            <a:spLocks noChangeArrowheads="1"/>
          </p:cNvSpPr>
          <p:nvPr userDrawn="1"/>
        </p:nvSpPr>
        <p:spPr bwMode="auto">
          <a:xfrm>
            <a:off x="9832751" y="6536943"/>
            <a:ext cx="1643790" cy="287325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77349" tIns="38674" rIns="77349" bIns="38674" numCol="1" rtlCol="0" anchor="ctr" anchorCtr="0" compatLnSpc="1"/>
          <a:lstStyle>
            <a:defPPr>
              <a:defRPr lang="zh-CN"/>
            </a:defPPr>
            <a:lvl1pPr marL="0" algn="r" defTabSz="914400" rtl="0" eaLnBrk="1" latinLnBrk="0" hangingPunct="1">
              <a:buFont typeface="Arial" panose="020B0604020202020204" pitchFamily="34" charset="0"/>
              <a:buNone/>
              <a:defRPr sz="1200" kern="1200" noProof="1">
                <a:solidFill>
                  <a:srgbClr val="7F7F7F"/>
                </a:solidFill>
                <a:latin typeface="Arial" panose="020B0604020202020204" pitchFamily="34" charset="0"/>
                <a:ea typeface="微软雅黑" panose="020B0503020204020204" charset="-122"/>
                <a:cs typeface="+mn-cs"/>
                <a:sym typeface="微软雅黑" panose="020B0503020204020204" charset="-122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015" b="1" dirty="0">
                <a:solidFill>
                  <a:schemeClr val="bg1"/>
                </a:solidFill>
              </a:rPr>
              <a:t>PAGE </a:t>
            </a:r>
            <a:fld id="{5EC47546-D7B0-44DC-A002-7B34E6980E57}" type="slidenum">
              <a:rPr lang="en-US" altLang="zh-CN" sz="1015" b="1" smtClean="0">
                <a:solidFill>
                  <a:schemeClr val="bg1"/>
                </a:solidFill>
              </a:rPr>
              <a:t>‹#›</a:t>
            </a:fld>
            <a:endParaRPr lang="en-US" altLang="zh-CN" sz="1015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741" y="365722"/>
            <a:ext cx="10514519" cy="13246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741" y="1825730"/>
            <a:ext cx="10514519" cy="4351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742" y="6356934"/>
            <a:ext cx="2742480" cy="3642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8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93EC12-F8FD-4183-B860-7BA570A65C84}" type="datetimeFigureOut">
              <a:rPr lang="zh-CN" altLang="en-US" smtClean="0"/>
              <a:t>2025/7/20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60" y="6356934"/>
            <a:ext cx="4115881" cy="3642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8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781" y="6356934"/>
            <a:ext cx="2742479" cy="36428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8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B6608D-60A4-4164-A394-C1A17893C0DC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xStyles>
    <p:titleStyle>
      <a:lvl1pPr algn="l" defTabSz="828675" rtl="0" eaLnBrk="1" latinLnBrk="0" hangingPunct="1">
        <a:lnSpc>
          <a:spcPct val="90000"/>
        </a:lnSpc>
        <a:spcBef>
          <a:spcPct val="0"/>
        </a:spcBef>
        <a:buNone/>
        <a:defRPr sz="39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7010" indent="-207010" algn="l" defTabSz="828675" rtl="0" eaLnBrk="1" latinLnBrk="0" hangingPunct="1">
        <a:lnSpc>
          <a:spcPct val="90000"/>
        </a:lnSpc>
        <a:spcBef>
          <a:spcPts val="905"/>
        </a:spcBef>
        <a:buFont typeface="Arial" panose="020B0604020202020204" pitchFamily="34" charset="0"/>
        <a:buChar char="•"/>
        <a:defRPr sz="2540" kern="1200">
          <a:solidFill>
            <a:schemeClr val="tx1"/>
          </a:solidFill>
          <a:latin typeface="+mn-lt"/>
          <a:ea typeface="+mn-ea"/>
          <a:cs typeface="+mn-cs"/>
        </a:defRPr>
      </a:lvl1pPr>
      <a:lvl2pPr marL="621665" indent="-207010" algn="l" defTabSz="828675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2175" kern="1200">
          <a:solidFill>
            <a:schemeClr val="tx1"/>
          </a:solidFill>
          <a:latin typeface="+mn-lt"/>
          <a:ea typeface="+mn-ea"/>
          <a:cs typeface="+mn-cs"/>
        </a:defRPr>
      </a:lvl2pPr>
      <a:lvl3pPr marL="1035685" indent="-207010" algn="l" defTabSz="828675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810" kern="1200">
          <a:solidFill>
            <a:schemeClr val="tx1"/>
          </a:solidFill>
          <a:latin typeface="+mn-lt"/>
          <a:ea typeface="+mn-ea"/>
          <a:cs typeface="+mn-cs"/>
        </a:defRPr>
      </a:lvl3pPr>
      <a:lvl4pPr marL="1450340" indent="-207010" algn="l" defTabSz="828675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4pPr>
      <a:lvl5pPr marL="1864360" indent="-207010" algn="l" defTabSz="828675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5pPr>
      <a:lvl6pPr marL="2279015" indent="-207010" algn="l" defTabSz="828675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6pPr>
      <a:lvl7pPr marL="2693035" indent="-207010" algn="l" defTabSz="828675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7pPr>
      <a:lvl8pPr marL="3107690" indent="-207010" algn="l" defTabSz="828675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8pPr>
      <a:lvl9pPr marL="3521710" indent="-207010" algn="l" defTabSz="828675" rtl="0" eaLnBrk="1" latinLnBrk="0" hangingPunct="1">
        <a:lnSpc>
          <a:spcPct val="90000"/>
        </a:lnSpc>
        <a:spcBef>
          <a:spcPts val="455"/>
        </a:spcBef>
        <a:buFont typeface="Arial" panose="020B0604020202020204" pitchFamily="34" charset="0"/>
        <a:buChar char="•"/>
        <a:defRPr sz="16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28675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1pPr>
      <a:lvl2pPr marL="414020" algn="l" defTabSz="828675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2pPr>
      <a:lvl3pPr marL="828675" algn="l" defTabSz="828675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3pPr>
      <a:lvl4pPr marL="1242695" algn="l" defTabSz="828675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4pPr>
      <a:lvl5pPr marL="1657350" algn="l" defTabSz="828675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5pPr>
      <a:lvl6pPr marL="2071370" algn="l" defTabSz="828675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6pPr>
      <a:lvl7pPr marL="2486025" algn="l" defTabSz="828675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7pPr>
      <a:lvl8pPr marL="2900045" algn="l" defTabSz="828675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8pPr>
      <a:lvl9pPr marL="3314700" algn="l" defTabSz="828675" rtl="0" eaLnBrk="1" latinLnBrk="0" hangingPunct="1">
        <a:defRPr sz="16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1107996" cy="341632"/>
          </a:xfrm>
        </p:spPr>
        <p:txBody>
          <a:bodyPr/>
          <a:lstStyle/>
          <a:p>
            <a:r>
              <a:rPr dirty="0"/>
              <a:t>技术指标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26440" y="1118235"/>
            <a:ext cx="9956800" cy="44215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5910">
              <a:lnSpc>
                <a:spcPct val="150000"/>
              </a:lnSpc>
            </a:pPr>
            <a:r>
              <a:rPr lang="zh-CN" altLang="zh-CN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红外均化子系统技术指标：</a:t>
            </a:r>
          </a:p>
          <a:p>
            <a:pPr marL="295910">
              <a:lnSpc>
                <a:spcPct val="80000"/>
              </a:lnSpc>
            </a:pPr>
            <a:endParaRPr lang="zh-CN" altLang="zh-CN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63881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zh-CN" sz="1600" b="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红外光波长范围波长：532±1nm，连续光，输出功率≥500mW，功率稳定性（RMS，4hr）：</a:t>
            </a:r>
            <a:r>
              <a:rPr lang="en-US" altLang="zh-CN" sz="1600" b="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</a:t>
            </a:r>
            <a:r>
              <a:rPr lang="zh-CN" altLang="zh-CN" sz="1600" b="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＜1%， 单模输出，相干长度＞50m，光斑直径＜2.5mm，光斑发散角＜1.2mard；</a:t>
            </a:r>
          </a:p>
          <a:p>
            <a:pPr marL="63881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zh-CN" sz="1600" b="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红外光纤4根，单根长度12米左右，技术要求如下：</a:t>
            </a:r>
          </a:p>
          <a:p>
            <a:pPr marL="109601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b="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适用波长范围：2.4μm ~3.6μm；</a:t>
            </a:r>
          </a:p>
          <a:p>
            <a:pPr marL="109601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b="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包层直径小于250μm；</a:t>
            </a:r>
          </a:p>
          <a:p>
            <a:pPr marL="109601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b="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光纤芯径小于200μm；</a:t>
            </a:r>
          </a:p>
          <a:p>
            <a:pPr marL="109601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b="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数值孔径大于0.2；</a:t>
            </a:r>
          </a:p>
          <a:p>
            <a:pPr marL="1096010" lvl="1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b="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损耗小于0.1dB/m@2.5μm），并将其铺设至拖链中以实现从靶室中心和表征工位之间的来回移动；</a:t>
            </a:r>
          </a:p>
          <a:p>
            <a:pPr marL="63881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zh-CN" sz="1600" b="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配备光纤馈通4个。红外均化光纤可以搭载在2套反射光成像单元上。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1569660" cy="341632"/>
          </a:xfrm>
        </p:spPr>
        <p:txBody>
          <a:bodyPr/>
          <a:lstStyle/>
          <a:p>
            <a:r>
              <a:rPr dirty="0"/>
              <a:t>系统硬件框架</a:t>
            </a:r>
          </a:p>
        </p:txBody>
      </p:sp>
      <p:pic>
        <p:nvPicPr>
          <p:cNvPr id="3" name="图片 2"/>
          <p:cNvPicPr/>
          <p:nvPr/>
        </p:nvPicPr>
        <p:blipFill>
          <a:blip r:embed="rId2"/>
          <a:stretch>
            <a:fillRect/>
          </a:stretch>
        </p:blipFill>
        <p:spPr>
          <a:xfrm>
            <a:off x="4817110" y="843915"/>
            <a:ext cx="912495" cy="570230"/>
          </a:xfrm>
          <a:prstGeom prst="rect">
            <a:avLst/>
          </a:prstGeom>
        </p:spPr>
      </p:pic>
      <p:grpSp>
        <p:nvGrpSpPr>
          <p:cNvPr id="6" name="组合 5"/>
          <p:cNvGrpSpPr/>
          <p:nvPr/>
        </p:nvGrpSpPr>
        <p:grpSpPr>
          <a:xfrm>
            <a:off x="3968750" y="1556385"/>
            <a:ext cx="2609215" cy="464820"/>
            <a:chOff x="6631" y="2541"/>
            <a:chExt cx="4109" cy="732"/>
          </a:xfrm>
        </p:grpSpPr>
        <p:sp>
          <p:nvSpPr>
            <p:cNvPr id="7" name="矩形 6"/>
            <p:cNvSpPr/>
            <p:nvPr/>
          </p:nvSpPr>
          <p:spPr>
            <a:xfrm>
              <a:off x="6631" y="2541"/>
              <a:ext cx="3997" cy="73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6744" y="2590"/>
              <a:ext cx="3996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/>
                <a:t>千兆</a:t>
              </a:r>
              <a:r>
                <a:rPr lang="en-US" altLang="zh-CN"/>
                <a:t>/</a:t>
              </a:r>
              <a:r>
                <a:rPr lang="zh-CN" altLang="en-US"/>
                <a:t>万兆网络交换机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242185" y="2351405"/>
            <a:ext cx="1106170" cy="3909060"/>
            <a:chOff x="5182" y="3587"/>
            <a:chExt cx="1742" cy="6156"/>
          </a:xfrm>
        </p:grpSpPr>
        <p:sp>
          <p:nvSpPr>
            <p:cNvPr id="9" name="矩形 8"/>
            <p:cNvSpPr/>
            <p:nvPr/>
          </p:nvSpPr>
          <p:spPr>
            <a:xfrm>
              <a:off x="5197" y="4108"/>
              <a:ext cx="1651" cy="1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182" y="4282"/>
              <a:ext cx="1743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/>
                <a:t>网络运动控制</a:t>
              </a:r>
              <a:r>
                <a:rPr lang="en-US" altLang="zh-CN" sz="1400"/>
                <a:t>SMC608</a:t>
              </a:r>
            </a:p>
          </p:txBody>
        </p:sp>
        <p:grpSp>
          <p:nvGrpSpPr>
            <p:cNvPr id="17" name="组合 16"/>
            <p:cNvGrpSpPr/>
            <p:nvPr/>
          </p:nvGrpSpPr>
          <p:grpSpPr>
            <a:xfrm>
              <a:off x="5720" y="5867"/>
              <a:ext cx="606" cy="3876"/>
              <a:chOff x="5229" y="5714"/>
              <a:chExt cx="606" cy="3876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5274" y="5714"/>
                <a:ext cx="474" cy="383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5229" y="5714"/>
                <a:ext cx="607" cy="3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/>
                  <a:t>定位调节子系统运动单元</a:t>
                </a:r>
              </a:p>
            </p:txBody>
          </p:sp>
        </p:grpSp>
        <p:cxnSp>
          <p:nvCxnSpPr>
            <p:cNvPr id="18" name="直接箭头连接符 17"/>
            <p:cNvCxnSpPr>
              <a:stCxn id="9" idx="2"/>
              <a:endCxn id="16" idx="0"/>
            </p:cNvCxnSpPr>
            <p:nvPr/>
          </p:nvCxnSpPr>
          <p:spPr>
            <a:xfrm>
              <a:off x="6023" y="5346"/>
              <a:ext cx="1" cy="521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/>
            <p:nvPr/>
          </p:nvCxnSpPr>
          <p:spPr>
            <a:xfrm>
              <a:off x="6024" y="3587"/>
              <a:ext cx="1" cy="521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21" name="组合 20"/>
          <p:cNvGrpSpPr/>
          <p:nvPr/>
        </p:nvGrpSpPr>
        <p:grpSpPr>
          <a:xfrm>
            <a:off x="3930015" y="2351405"/>
            <a:ext cx="1106805" cy="3909060"/>
            <a:chOff x="5182" y="3587"/>
            <a:chExt cx="1743" cy="6156"/>
          </a:xfrm>
        </p:grpSpPr>
        <p:sp>
          <p:nvSpPr>
            <p:cNvPr id="22" name="矩形 21"/>
            <p:cNvSpPr/>
            <p:nvPr/>
          </p:nvSpPr>
          <p:spPr>
            <a:xfrm>
              <a:off x="5197" y="4108"/>
              <a:ext cx="1651" cy="1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182" y="4282"/>
              <a:ext cx="1743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/>
                <a:t>网络运动控制</a:t>
              </a:r>
              <a:r>
                <a:rPr lang="en-US" altLang="zh-CN" sz="1400"/>
                <a:t>SMC608</a:t>
              </a: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5720" y="5867"/>
              <a:ext cx="607" cy="3876"/>
              <a:chOff x="5229" y="5714"/>
              <a:chExt cx="607" cy="3876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5274" y="5714"/>
                <a:ext cx="474" cy="383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文本框 25"/>
              <p:cNvSpPr txBox="1"/>
              <p:nvPr/>
            </p:nvSpPr>
            <p:spPr>
              <a:xfrm>
                <a:off x="5229" y="5714"/>
                <a:ext cx="607" cy="3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/>
                  <a:t>辅助支撑子系统运动单元</a:t>
                </a:r>
              </a:p>
            </p:txBody>
          </p:sp>
        </p:grpSp>
        <p:cxnSp>
          <p:nvCxnSpPr>
            <p:cNvPr id="27" name="直接箭头连接符 26"/>
            <p:cNvCxnSpPr>
              <a:stCxn id="22" idx="2"/>
              <a:endCxn id="26" idx="0"/>
            </p:cNvCxnSpPr>
            <p:nvPr/>
          </p:nvCxnSpPr>
          <p:spPr>
            <a:xfrm>
              <a:off x="6023" y="5346"/>
              <a:ext cx="1" cy="521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8" name="直接箭头连接符 27"/>
            <p:cNvCxnSpPr/>
            <p:nvPr/>
          </p:nvCxnSpPr>
          <p:spPr>
            <a:xfrm>
              <a:off x="6024" y="3587"/>
              <a:ext cx="1" cy="521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29" name="组合 28"/>
          <p:cNvGrpSpPr/>
          <p:nvPr/>
        </p:nvGrpSpPr>
        <p:grpSpPr>
          <a:xfrm>
            <a:off x="5657215" y="2347595"/>
            <a:ext cx="1106805" cy="3909060"/>
            <a:chOff x="5182" y="3587"/>
            <a:chExt cx="1743" cy="6156"/>
          </a:xfrm>
        </p:grpSpPr>
        <p:sp>
          <p:nvSpPr>
            <p:cNvPr id="30" name="矩形 29"/>
            <p:cNvSpPr/>
            <p:nvPr/>
          </p:nvSpPr>
          <p:spPr>
            <a:xfrm>
              <a:off x="5197" y="4108"/>
              <a:ext cx="1651" cy="1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5182" y="4282"/>
              <a:ext cx="1743" cy="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400"/>
                <a:t>网络运动控制</a:t>
              </a:r>
              <a:r>
                <a:rPr lang="en-US" altLang="zh-CN" sz="1400"/>
                <a:t>SMC608</a:t>
              </a:r>
            </a:p>
          </p:txBody>
        </p:sp>
        <p:grpSp>
          <p:nvGrpSpPr>
            <p:cNvPr id="32" name="组合 31"/>
            <p:cNvGrpSpPr/>
            <p:nvPr/>
          </p:nvGrpSpPr>
          <p:grpSpPr>
            <a:xfrm>
              <a:off x="5720" y="5867"/>
              <a:ext cx="607" cy="3876"/>
              <a:chOff x="5229" y="5714"/>
              <a:chExt cx="607" cy="3876"/>
            </a:xfrm>
          </p:grpSpPr>
          <p:sp>
            <p:nvSpPr>
              <p:cNvPr id="33" name="矩形 32"/>
              <p:cNvSpPr/>
              <p:nvPr/>
            </p:nvSpPr>
            <p:spPr>
              <a:xfrm>
                <a:off x="5274" y="5714"/>
                <a:ext cx="474" cy="383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4" name="文本框 33"/>
              <p:cNvSpPr txBox="1"/>
              <p:nvPr/>
            </p:nvSpPr>
            <p:spPr>
              <a:xfrm>
                <a:off x="5229" y="5714"/>
                <a:ext cx="607" cy="38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400"/>
                  <a:t>反射成像子系统运动单元</a:t>
                </a:r>
              </a:p>
            </p:txBody>
          </p:sp>
        </p:grpSp>
        <p:cxnSp>
          <p:nvCxnSpPr>
            <p:cNvPr id="35" name="直接箭头连接符 34"/>
            <p:cNvCxnSpPr>
              <a:stCxn id="30" idx="2"/>
              <a:endCxn id="34" idx="0"/>
            </p:cNvCxnSpPr>
            <p:nvPr/>
          </p:nvCxnSpPr>
          <p:spPr>
            <a:xfrm>
              <a:off x="6023" y="5346"/>
              <a:ext cx="1" cy="521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36" name="直接箭头连接符 35"/>
            <p:cNvCxnSpPr/>
            <p:nvPr/>
          </p:nvCxnSpPr>
          <p:spPr>
            <a:xfrm>
              <a:off x="6024" y="3587"/>
              <a:ext cx="1" cy="521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37" name="组合 36"/>
          <p:cNvGrpSpPr/>
          <p:nvPr/>
        </p:nvGrpSpPr>
        <p:grpSpPr>
          <a:xfrm>
            <a:off x="7345045" y="2351405"/>
            <a:ext cx="1106805" cy="3883025"/>
            <a:chOff x="5197" y="3587"/>
            <a:chExt cx="1743" cy="6115"/>
          </a:xfrm>
        </p:grpSpPr>
        <p:sp>
          <p:nvSpPr>
            <p:cNvPr id="38" name="矩形 37"/>
            <p:cNvSpPr/>
            <p:nvPr/>
          </p:nvSpPr>
          <p:spPr>
            <a:xfrm>
              <a:off x="5197" y="4108"/>
              <a:ext cx="1651" cy="1238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197" y="4445"/>
              <a:ext cx="1743" cy="48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/>
                <a:t>PLC</a:t>
              </a:r>
            </a:p>
          </p:txBody>
        </p:sp>
        <p:grpSp>
          <p:nvGrpSpPr>
            <p:cNvPr id="40" name="组合 39"/>
            <p:cNvGrpSpPr/>
            <p:nvPr/>
          </p:nvGrpSpPr>
          <p:grpSpPr>
            <a:xfrm>
              <a:off x="5720" y="5867"/>
              <a:ext cx="607" cy="3835"/>
              <a:chOff x="5229" y="5714"/>
              <a:chExt cx="607" cy="3835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5274" y="5714"/>
                <a:ext cx="474" cy="3835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lumMod val="75000"/>
                </a:schemeClr>
              </a:lnRef>
              <a:fillRef idx="1">
                <a:schemeClr val="accent1"/>
              </a:fillRef>
              <a:effectRef idx="0">
                <a:srgbClr val="FFFFFF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>
                <a:off x="5229" y="5714"/>
                <a:ext cx="607" cy="285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zh-CN" altLang="en-US" sz="1400"/>
              </a:p>
              <a:p>
                <a:endParaRPr lang="zh-CN" altLang="en-US" sz="1400"/>
              </a:p>
              <a:p>
                <a:r>
                  <a:rPr lang="zh-CN" altLang="en-US" sz="1400"/>
                  <a:t>真空机组单元</a:t>
                </a:r>
              </a:p>
            </p:txBody>
          </p:sp>
        </p:grpSp>
        <p:cxnSp>
          <p:nvCxnSpPr>
            <p:cNvPr id="43" name="直接箭头连接符 42"/>
            <p:cNvCxnSpPr>
              <a:stCxn id="38" idx="2"/>
              <a:endCxn id="42" idx="0"/>
            </p:cNvCxnSpPr>
            <p:nvPr/>
          </p:nvCxnSpPr>
          <p:spPr>
            <a:xfrm>
              <a:off x="6023" y="5346"/>
              <a:ext cx="1" cy="521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44" name="直接箭头连接符 43"/>
            <p:cNvCxnSpPr/>
            <p:nvPr/>
          </p:nvCxnSpPr>
          <p:spPr>
            <a:xfrm>
              <a:off x="6024" y="3587"/>
              <a:ext cx="1" cy="521"/>
            </a:xfrm>
            <a:prstGeom prst="straightConnector1">
              <a:avLst/>
            </a:prstGeom>
            <a:ln w="22225">
              <a:solidFill>
                <a:schemeClr val="tx1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cxnSp>
        <p:nvCxnSpPr>
          <p:cNvPr id="45" name="直接箭头连接符 44"/>
          <p:cNvCxnSpPr/>
          <p:nvPr/>
        </p:nvCxnSpPr>
        <p:spPr>
          <a:xfrm flipH="1">
            <a:off x="2709545" y="2338070"/>
            <a:ext cx="5220000" cy="8255"/>
          </a:xfrm>
          <a:prstGeom prst="straightConnector1">
            <a:avLst/>
          </a:prstGeom>
          <a:ln w="22225"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6" name="直接箭头连接符 45"/>
          <p:cNvCxnSpPr/>
          <p:nvPr/>
        </p:nvCxnSpPr>
        <p:spPr>
          <a:xfrm>
            <a:off x="5273040" y="2020570"/>
            <a:ext cx="635" cy="330835"/>
          </a:xfrm>
          <a:prstGeom prst="straightConnector1">
            <a:avLst/>
          </a:prstGeom>
          <a:ln w="22225"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7" name="直接箭头连接符 46"/>
          <p:cNvCxnSpPr/>
          <p:nvPr/>
        </p:nvCxnSpPr>
        <p:spPr>
          <a:xfrm>
            <a:off x="5272405" y="1214120"/>
            <a:ext cx="635" cy="330835"/>
          </a:xfrm>
          <a:prstGeom prst="straightConnector1">
            <a:avLst/>
          </a:prstGeom>
          <a:ln w="22225"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4987925" y="776605"/>
            <a:ext cx="9785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/>
              <a:t>服务器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849E45-3193-0E94-6A30-4ED81AAD7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154A0E94-6C66-D56C-3289-2F0C03FE2E7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2031325" cy="341632"/>
          </a:xfrm>
        </p:spPr>
        <p:txBody>
          <a:bodyPr/>
          <a:lstStyle/>
          <a:p>
            <a:r>
              <a:rPr lang="zh-CN" altLang="en-US"/>
              <a:t>电气</a:t>
            </a:r>
            <a:r>
              <a:rPr lang="zh-CN" altLang="en-US" dirty="0"/>
              <a:t>控制原理框图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8C53B40-1D8F-2544-A7E1-9EADA7DFE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3504"/>
            <a:ext cx="11938958" cy="4056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8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2233304" cy="341632"/>
          </a:xfrm>
        </p:spPr>
        <p:txBody>
          <a:bodyPr/>
          <a:lstStyle/>
          <a:p>
            <a:r>
              <a:rPr dirty="0"/>
              <a:t>控制软件</a:t>
            </a:r>
            <a:r>
              <a:rPr lang="en-US" altLang="zh-CN" dirty="0"/>
              <a:t>--</a:t>
            </a:r>
            <a:r>
              <a:rPr dirty="0"/>
              <a:t>软件结构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742389" y="966598"/>
            <a:ext cx="9907905" cy="521950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控制软件包括集成控制层、系统服务层和设备服务层三层结构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zh-CN" altLang="en-US" sz="1600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设备服务软件是真实物理设备的软件映射，表现为一个软件设备。软件设备的粒度需综合考虑模块化和功能独立性原则，能提供相对独立的控制功能的设备（包括简单设备、复杂设备、系统级设备或者一个可复用的算法等）则映射为一个软件设备。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</a:rPr>
              <a:t>系统服务软件实现多个设备服务软件的分系统集成服务功能，是包含多个设备的子系统或功能单元的服务软件，其控制对象为一个功能设备，如靶件转移单元、六自由度并联机构等。设备服务软件用于集成设备服务，向集成控制层（靶调节与真空分系统集中控制软件、装置总控软件、装置运行管控软件）提供系统级的服务功能。</a:t>
            </a:r>
          </a:p>
        </p:txBody>
      </p:sp>
      <p:pic>
        <p:nvPicPr>
          <p:cNvPr id="4098" name="图片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73660" y="1488119"/>
            <a:ext cx="4685272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2233304" cy="341632"/>
          </a:xfrm>
        </p:spPr>
        <p:txBody>
          <a:bodyPr/>
          <a:lstStyle/>
          <a:p>
            <a:r>
              <a:rPr dirty="0"/>
              <a:t>控制软件</a:t>
            </a:r>
            <a:r>
              <a:rPr lang="en-US" altLang="zh-CN" dirty="0"/>
              <a:t>--</a:t>
            </a:r>
            <a:r>
              <a:rPr dirty="0"/>
              <a:t>软件功能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351155" y="927100"/>
            <a:ext cx="9698280" cy="2345017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lstStyle/>
          <a:p>
            <a:pPr indent="0">
              <a:lnSpc>
                <a:spcPct val="150000"/>
              </a:lnSpc>
              <a:buNone/>
            </a:pPr>
            <a:r>
              <a:rPr lang="zh-CN" altLang="en-US" sz="2000" b="1" dirty="0">
                <a:latin typeface="微软雅黑" panose="020B0503020204020204" charset="-122"/>
                <a:ea typeface="微软雅黑" panose="020B0503020204020204" charset="-122"/>
              </a:rPr>
              <a:t>总体功能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控制软件具备一定的故障定位能力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存储操作、运行日志</a:t>
            </a:r>
          </a:p>
          <a:p>
            <a:pPr marL="285750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在有效的行程范围内控制各个维度的移动，并能复位</a:t>
            </a: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sz="2000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 b="1" dirty="0">
                <a:latin typeface="微软雅黑" panose="020B0503020204020204" charset="-122"/>
                <a:ea typeface="微软雅黑" panose="020B0503020204020204" charset="-122"/>
              </a:rPr>
              <a:t>单元模块控制</a:t>
            </a:r>
            <a:endParaRPr lang="zh-CN" altLang="en-US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送靶大行程控制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六自由度控制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反射光成像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表征辅助支撑控制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打靶辅助支撑控制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</a:rPr>
              <a:t>真空控制</a:t>
            </a:r>
          </a:p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463639" y="3053900"/>
            <a:ext cx="7115810" cy="258256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>
              <a:lnSpc>
                <a:spcPct val="150000"/>
              </a:lnSpc>
              <a:buFont typeface="Wingdings" panose="05000000000000000000" charset="0"/>
              <a:buNone/>
            </a:pPr>
            <a:r>
              <a:rPr lang="zh-CN" altLang="en-US" sz="2000" b="1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内部连锁</a:t>
            </a:r>
            <a:endParaRPr lang="zh-CN" altLang="en-US" b="1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根据送靶大行程的位置，对反射光阴影成像表征大行程、表征辅助支撑、打靶辅助支撑的运动进行联锁控制</a:t>
            </a:r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charset="0"/>
              <a:buChar char="Ø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根据背光阴影成像表征大行程、靶件转移、表征辅助支撑、打靶辅助支撑的位置以及靶室连接插板阀的状态，对送靶大行程的运动进行联锁控制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3358612" cy="341632"/>
          </a:xfrm>
        </p:spPr>
        <p:txBody>
          <a:bodyPr/>
          <a:lstStyle/>
          <a:p>
            <a:r>
              <a:rPr dirty="0"/>
              <a:t>控制软件</a:t>
            </a:r>
            <a:r>
              <a:rPr lang="en-US" altLang="zh-CN" dirty="0"/>
              <a:t>--</a:t>
            </a:r>
            <a:r>
              <a:rPr dirty="0"/>
              <a:t>软件界面</a:t>
            </a:r>
            <a:r>
              <a:rPr lang="en-US" altLang="zh-CN" dirty="0"/>
              <a:t>--</a:t>
            </a:r>
            <a:r>
              <a:rPr dirty="0"/>
              <a:t>红外均化</a:t>
            </a:r>
          </a:p>
        </p:txBody>
      </p:sp>
      <p:pic>
        <p:nvPicPr>
          <p:cNvPr id="3" name="图片 2" descr="Web 1920 –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120" y="975995"/>
            <a:ext cx="5995670" cy="3372485"/>
          </a:xfrm>
          <a:prstGeom prst="rect">
            <a:avLst/>
          </a:prstGeom>
        </p:spPr>
      </p:pic>
      <p:sp>
        <p:nvSpPr>
          <p:cNvPr id="7" name="线形标注 1 6"/>
          <p:cNvSpPr/>
          <p:nvPr/>
        </p:nvSpPr>
        <p:spPr>
          <a:xfrm>
            <a:off x="6764020" y="1544955"/>
            <a:ext cx="305435" cy="278765"/>
          </a:xfrm>
          <a:prstGeom prst="borderCallout1">
            <a:avLst>
              <a:gd name="adj1" fmla="val 59427"/>
              <a:gd name="adj2" fmla="val -6563"/>
              <a:gd name="adj3" fmla="val 186788"/>
              <a:gd name="adj4" fmla="val -43846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13" name="线形标注 1 12"/>
          <p:cNvSpPr/>
          <p:nvPr/>
        </p:nvSpPr>
        <p:spPr>
          <a:xfrm>
            <a:off x="6764020" y="1852295"/>
            <a:ext cx="305435" cy="278765"/>
          </a:xfrm>
          <a:prstGeom prst="borderCallout1">
            <a:avLst>
              <a:gd name="adj1" fmla="val 59427"/>
              <a:gd name="adj2" fmla="val -6563"/>
              <a:gd name="adj3" fmla="val 186788"/>
              <a:gd name="adj4" fmla="val -43846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8" name="线形标注 1 7"/>
          <p:cNvSpPr/>
          <p:nvPr/>
        </p:nvSpPr>
        <p:spPr>
          <a:xfrm>
            <a:off x="6764020" y="2704465"/>
            <a:ext cx="305435" cy="278765"/>
          </a:xfrm>
          <a:prstGeom prst="borderCallout1">
            <a:avLst>
              <a:gd name="adj1" fmla="val 59427"/>
              <a:gd name="adj2" fmla="val -6563"/>
              <a:gd name="adj3" fmla="val 186788"/>
              <a:gd name="adj4" fmla="val -43846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</a:p>
        </p:txBody>
      </p:sp>
      <p:sp>
        <p:nvSpPr>
          <p:cNvPr id="9" name="线形标注 1 8"/>
          <p:cNvSpPr/>
          <p:nvPr/>
        </p:nvSpPr>
        <p:spPr>
          <a:xfrm>
            <a:off x="6764020" y="3261995"/>
            <a:ext cx="305435" cy="278765"/>
          </a:xfrm>
          <a:prstGeom prst="borderCallout1">
            <a:avLst>
              <a:gd name="adj1" fmla="val 52391"/>
              <a:gd name="adj2" fmla="val -207"/>
              <a:gd name="adj3" fmla="val 98405"/>
              <a:gd name="adj4" fmla="val -17380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6</a:t>
            </a:r>
          </a:p>
        </p:txBody>
      </p:sp>
      <p:sp>
        <p:nvSpPr>
          <p:cNvPr id="15" name="线形标注 1 14"/>
          <p:cNvSpPr/>
          <p:nvPr/>
        </p:nvSpPr>
        <p:spPr>
          <a:xfrm>
            <a:off x="154305" y="3429000"/>
            <a:ext cx="305435" cy="278765"/>
          </a:xfrm>
          <a:prstGeom prst="borderCallout1">
            <a:avLst>
              <a:gd name="adj1" fmla="val 66742"/>
              <a:gd name="adj2" fmla="val 93347"/>
              <a:gd name="adj3" fmla="val 94760"/>
              <a:gd name="adj4" fmla="val 2422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4</a:t>
            </a:r>
          </a:p>
        </p:txBody>
      </p:sp>
      <p:sp>
        <p:nvSpPr>
          <p:cNvPr id="10" name="线形标注 1 9"/>
          <p:cNvSpPr/>
          <p:nvPr/>
        </p:nvSpPr>
        <p:spPr>
          <a:xfrm>
            <a:off x="281305" y="2914015"/>
            <a:ext cx="305435" cy="278765"/>
          </a:xfrm>
          <a:prstGeom prst="borderCallout1">
            <a:avLst>
              <a:gd name="adj1" fmla="val 66742"/>
              <a:gd name="adj2" fmla="val 93347"/>
              <a:gd name="adj3" fmla="val 94760"/>
              <a:gd name="adj4" fmla="val 2422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5</a:t>
            </a:r>
          </a:p>
        </p:txBody>
      </p:sp>
      <p:graphicFrame>
        <p:nvGraphicFramePr>
          <p:cNvPr id="11" name="表格 10"/>
          <p:cNvGraphicFramePr/>
          <p:nvPr>
            <p:custDataLst>
              <p:tags r:id="rId1"/>
            </p:custDataLst>
          </p:nvPr>
        </p:nvGraphicFramePr>
        <p:xfrm>
          <a:off x="7319645" y="897890"/>
          <a:ext cx="3884295" cy="5340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417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309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394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08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功能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功能区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编号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845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400"/>
                    </a:p>
                    <a:p>
                      <a:pPr algn="ctr">
                        <a:buNone/>
                      </a:pPr>
                      <a:endParaRPr lang="zh-CN" altLang="en-US" sz="1400"/>
                    </a:p>
                    <a:p>
                      <a:pPr algn="ctr">
                        <a:buNone/>
                      </a:pPr>
                      <a:r>
                        <a:rPr lang="zh-CN" altLang="en-US" sz="1400"/>
                        <a:t>实时监控画面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远近摄像头切换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补光灯的开启和关闭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845"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400"/>
                    </a:p>
                    <a:p>
                      <a:pPr algn="ctr">
                        <a:buNone/>
                      </a:pPr>
                      <a:endParaRPr lang="zh-CN" altLang="en-US" sz="1400"/>
                    </a:p>
                    <a:p>
                      <a:pPr algn="ctr">
                        <a:buNone/>
                      </a:pPr>
                      <a:endParaRPr lang="zh-CN" altLang="en-US" sz="1400"/>
                    </a:p>
                    <a:p>
                      <a:pPr algn="ctr">
                        <a:buNone/>
                      </a:pPr>
                      <a:r>
                        <a:rPr lang="zh-CN" altLang="en-US" sz="1400"/>
                        <a:t>三维平台电机控制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三个自由度的点控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点控步长设置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电机位置显示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电机的停止和复位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0845"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400"/>
                    </a:p>
                    <a:p>
                      <a:pPr algn="ctr">
                        <a:buNone/>
                      </a:pPr>
                      <a:endParaRPr lang="zh-CN" altLang="en-US" sz="1400"/>
                    </a:p>
                    <a:p>
                      <a:pPr algn="ctr">
                        <a:buNone/>
                      </a:pPr>
                      <a:endParaRPr lang="zh-CN" altLang="en-US" sz="1400"/>
                    </a:p>
                    <a:p>
                      <a:pPr algn="ctr">
                        <a:buNone/>
                      </a:pPr>
                      <a:r>
                        <a:rPr lang="zh-CN" altLang="en-US" sz="1400"/>
                        <a:t>行程电机控制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单方向的点控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点控步长设置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电机位置显示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电机的停止和复位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08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红外均化控制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108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消息显示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8" name="文本框 17"/>
          <p:cNvSpPr txBox="1"/>
          <p:nvPr/>
        </p:nvSpPr>
        <p:spPr>
          <a:xfrm>
            <a:off x="706120" y="5248275"/>
            <a:ext cx="5995670" cy="787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>
                <a:latin typeface="微软雅黑" panose="020B0503020204020204" charset="-122"/>
                <a:ea typeface="微软雅黑" panose="020B0503020204020204" charset="-122"/>
              </a:rPr>
              <a:t>红外均化子系统界面由三维展示图片、实时监控画面、三维平台电机控制、行程电机控制和红外均化操作面板组成。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4512774" cy="341632"/>
          </a:xfrm>
        </p:spPr>
        <p:txBody>
          <a:bodyPr/>
          <a:lstStyle/>
          <a:p>
            <a:r>
              <a:rPr dirty="0"/>
              <a:t>控制软件</a:t>
            </a:r>
            <a:r>
              <a:rPr lang="en-US" altLang="zh-CN" dirty="0"/>
              <a:t>--</a:t>
            </a:r>
            <a:r>
              <a:rPr dirty="0"/>
              <a:t>软件界面</a:t>
            </a:r>
            <a:r>
              <a:rPr lang="en-US" altLang="zh-CN" dirty="0"/>
              <a:t>--</a:t>
            </a:r>
            <a:r>
              <a:rPr dirty="0"/>
              <a:t>真空腔体及辅助支撑</a:t>
            </a:r>
          </a:p>
        </p:txBody>
      </p:sp>
      <p:pic>
        <p:nvPicPr>
          <p:cNvPr id="5" name="图片 4" descr="E:/文件/双锥项目/Web 1920 – 7.pngWeb 1920 – 7"/>
          <p:cNvPicPr>
            <a:picLocks noChangeAspect="1"/>
          </p:cNvPicPr>
          <p:nvPr/>
        </p:nvPicPr>
        <p:blipFill>
          <a:blip r:embed="rId3"/>
          <a:srcRect t="5" b="5"/>
          <a:stretch>
            <a:fillRect/>
          </a:stretch>
        </p:blipFill>
        <p:spPr>
          <a:xfrm>
            <a:off x="865505" y="1238250"/>
            <a:ext cx="5995670" cy="3372485"/>
          </a:xfrm>
          <a:prstGeom prst="rect">
            <a:avLst/>
          </a:prstGeom>
        </p:spPr>
      </p:pic>
      <p:sp>
        <p:nvSpPr>
          <p:cNvPr id="16" name="线形标注 1 15"/>
          <p:cNvSpPr/>
          <p:nvPr/>
        </p:nvSpPr>
        <p:spPr>
          <a:xfrm>
            <a:off x="154305" y="2787015"/>
            <a:ext cx="305435" cy="278765"/>
          </a:xfrm>
          <a:prstGeom prst="borderCallout1">
            <a:avLst>
              <a:gd name="adj1" fmla="val 66742"/>
              <a:gd name="adj2" fmla="val 93347"/>
              <a:gd name="adj3" fmla="val 94760"/>
              <a:gd name="adj4" fmla="val 242203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3</a:t>
            </a:r>
          </a:p>
        </p:txBody>
      </p:sp>
      <p:sp>
        <p:nvSpPr>
          <p:cNvPr id="12" name="线形标注 1 11"/>
          <p:cNvSpPr/>
          <p:nvPr/>
        </p:nvSpPr>
        <p:spPr>
          <a:xfrm>
            <a:off x="6946900" y="1544955"/>
            <a:ext cx="305435" cy="278765"/>
          </a:xfrm>
          <a:prstGeom prst="borderCallout1">
            <a:avLst>
              <a:gd name="adj1" fmla="val 59427"/>
              <a:gd name="adj2" fmla="val -6563"/>
              <a:gd name="adj3" fmla="val 186788"/>
              <a:gd name="adj4" fmla="val -43846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1</a:t>
            </a:r>
          </a:p>
        </p:txBody>
      </p:sp>
      <p:sp>
        <p:nvSpPr>
          <p:cNvPr id="14" name="线形标注 1 13"/>
          <p:cNvSpPr/>
          <p:nvPr/>
        </p:nvSpPr>
        <p:spPr>
          <a:xfrm>
            <a:off x="6946900" y="2704465"/>
            <a:ext cx="305435" cy="278765"/>
          </a:xfrm>
          <a:prstGeom prst="borderCallout1">
            <a:avLst>
              <a:gd name="adj1" fmla="val 59427"/>
              <a:gd name="adj2" fmla="val -6563"/>
              <a:gd name="adj3" fmla="val 186788"/>
              <a:gd name="adj4" fmla="val -438461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2</a:t>
            </a:r>
          </a:p>
        </p:txBody>
      </p:sp>
      <p:sp>
        <p:nvSpPr>
          <p:cNvPr id="17" name="线形标注 1 16"/>
          <p:cNvSpPr/>
          <p:nvPr/>
        </p:nvSpPr>
        <p:spPr>
          <a:xfrm>
            <a:off x="6946900" y="3261995"/>
            <a:ext cx="305435" cy="278765"/>
          </a:xfrm>
          <a:prstGeom prst="borderCallout1">
            <a:avLst>
              <a:gd name="adj1" fmla="val 52391"/>
              <a:gd name="adj2" fmla="val -207"/>
              <a:gd name="adj3" fmla="val 98405"/>
              <a:gd name="adj4" fmla="val -17380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/>
              <a:t>4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765175" y="5144770"/>
            <a:ext cx="6096000" cy="78752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真空腔体及支撑组件子系统界面由三维展示图片、六自由度电机控制、行程电机控制和辅助支撑单元控制面板组成。</a:t>
            </a:r>
          </a:p>
        </p:txBody>
      </p:sp>
      <p:graphicFrame>
        <p:nvGraphicFramePr>
          <p:cNvPr id="6" name="表格 5"/>
          <p:cNvGraphicFramePr/>
          <p:nvPr>
            <p:custDataLst>
              <p:tags r:id="rId1"/>
            </p:custDataLst>
          </p:nvPr>
        </p:nvGraphicFramePr>
        <p:xfrm>
          <a:off x="7359015" y="975995"/>
          <a:ext cx="4144010" cy="53409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03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9913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108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 dirty="0"/>
                        <a:t>功能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功能区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编号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0845"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400" dirty="0"/>
                    </a:p>
                    <a:p>
                      <a:pPr algn="ctr">
                        <a:buNone/>
                      </a:pPr>
                      <a:endParaRPr lang="zh-CN" altLang="en-US" sz="1400" dirty="0"/>
                    </a:p>
                    <a:p>
                      <a:pPr algn="ctr">
                        <a:buNone/>
                      </a:pPr>
                      <a:endParaRPr lang="zh-CN" altLang="en-US" sz="1400" dirty="0"/>
                    </a:p>
                    <a:p>
                      <a:pPr algn="ctr">
                        <a:buNone/>
                      </a:pPr>
                      <a:r>
                        <a:rPr lang="zh-CN" altLang="en-US" sz="1400" dirty="0"/>
                        <a:t>六自由度电机控制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六个自由度的点控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点控步长设置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电机位置显示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电机的停止和复位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10845"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400" dirty="0"/>
                    </a:p>
                    <a:p>
                      <a:pPr algn="ctr">
                        <a:buNone/>
                      </a:pPr>
                      <a:endParaRPr lang="zh-CN" altLang="en-US" sz="1400" dirty="0"/>
                    </a:p>
                    <a:p>
                      <a:pPr algn="ctr">
                        <a:buNone/>
                      </a:pPr>
                      <a:endParaRPr lang="zh-CN" altLang="en-US" sz="1400" dirty="0"/>
                    </a:p>
                    <a:p>
                      <a:pPr algn="ctr">
                        <a:buNone/>
                      </a:pPr>
                      <a:r>
                        <a:rPr lang="zh-CN" altLang="en-US" sz="1400" dirty="0"/>
                        <a:t>行程电机控制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单方向的点控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点控步长设置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电机位置显示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电机的停止和复位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10845">
                <a:tc rowSpan="3"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400"/>
                    </a:p>
                    <a:p>
                      <a:pPr algn="ctr">
                        <a:buNone/>
                      </a:pPr>
                      <a:endParaRPr lang="zh-CN" altLang="en-US" sz="1400"/>
                    </a:p>
                    <a:p>
                      <a:pPr algn="ctr">
                        <a:buNone/>
                      </a:pPr>
                      <a:r>
                        <a:rPr lang="zh-CN" altLang="en-US" sz="1400"/>
                        <a:t>辅助支撑单元控制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红外均化支撑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相称子系统支撑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10845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打靶子系统支撑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10845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400"/>
                        <a:t>消息显示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1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400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67006" y="5454637"/>
            <a:ext cx="951357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kern="1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      </a:t>
            </a:r>
            <a:r>
              <a:rPr lang="zh-CN" altLang="zh-CN" sz="1800" kern="1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雷赛运动控制器</a:t>
            </a:r>
            <a:r>
              <a:rPr lang="en-US" altLang="zh-CN" sz="1800" kern="1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                                        </a:t>
            </a:r>
            <a:r>
              <a:rPr lang="zh-CN" altLang="en-US" sz="1800" kern="1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光电器件</a:t>
            </a:r>
          </a:p>
        </p:txBody>
      </p:sp>
      <p:pic>
        <p:nvPicPr>
          <p:cNvPr id="12292" name="图片 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810" y="3569884"/>
            <a:ext cx="3384376" cy="18847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9924" y="1192873"/>
            <a:ext cx="3224148" cy="1794103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021019" y="2982003"/>
            <a:ext cx="796353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绝对编码器转换器                </a:t>
            </a:r>
            <a:r>
              <a:rPr lang="en-US" altLang="zh-CN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                     </a:t>
            </a:r>
            <a:r>
              <a:rPr lang="zh-CN" altLang="en-US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光纤、镜筒、</a:t>
            </a:r>
            <a:r>
              <a:rPr lang="en-US" altLang="zh-CN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CCD</a:t>
            </a:r>
          </a:p>
        </p:txBody>
      </p:sp>
      <p:pic>
        <p:nvPicPr>
          <p:cNvPr id="8" name="图片 3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40"/>
          <a:stretch>
            <a:fillRect/>
          </a:stretch>
        </p:blipFill>
        <p:spPr bwMode="auto">
          <a:xfrm>
            <a:off x="6560185" y="1223912"/>
            <a:ext cx="3424369" cy="17320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图片 4"/>
          <p:cNvPicPr>
            <a:picLocks noChangeAspect="1" noChangeArrowheads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837"/>
          <a:stretch>
            <a:fillRect/>
          </a:stretch>
        </p:blipFill>
        <p:spPr bwMode="auto">
          <a:xfrm>
            <a:off x="6688194" y="3511592"/>
            <a:ext cx="3168350" cy="1881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DBE9FDC-D023-C6A0-2AAD-0DA270B33CB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1107996" cy="341632"/>
          </a:xfrm>
        </p:spPr>
        <p:txBody>
          <a:bodyPr/>
          <a:lstStyle/>
          <a:p>
            <a:r>
              <a:rPr dirty="0"/>
              <a:t>技术指标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26440" y="1118235"/>
            <a:ext cx="9956800" cy="47904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5910">
              <a:lnSpc>
                <a:spcPct val="150000"/>
              </a:lnSpc>
            </a:pPr>
            <a:r>
              <a:rPr lang="zh-CN" altLang="zh-CN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真空腔体及支撑组件子系统技术指标：</a:t>
            </a:r>
          </a:p>
          <a:p>
            <a:pPr marL="295910">
              <a:lnSpc>
                <a:spcPct val="80000"/>
              </a:lnSpc>
            </a:pPr>
            <a:endParaRPr lang="zh-CN" altLang="zh-CN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  <a:tabLst>
                <a:tab pos="584200" algn="l"/>
              </a:tabLst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所有真空腔体的材料均为铝合金（主要为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5083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）；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  <a:tabLst>
                <a:tab pos="584200" algn="l"/>
              </a:tabLst>
            </a:pP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CTS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真空腔体与靶室对接法兰通径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DN550mm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；支持杆法兰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200mm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口径，与双锥打靶成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13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度。 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  <a:tabLst>
                <a:tab pos="584200" algn="l"/>
              </a:tabLst>
            </a:pP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CTS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负载工作真空度：优于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5×10</a:t>
            </a:r>
            <a:r>
              <a:rPr lang="en-US" altLang="zh-CN" sz="1600" baseline="300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-4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，真空腔体总体泄漏率：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≤1.0×10</a:t>
            </a:r>
            <a:r>
              <a:rPr lang="en-US" altLang="zh-CN" sz="1600" baseline="300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-7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en-US" altLang="zh-CN" sz="1600" dirty="0" err="1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Pa.L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/s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  <a:tabLst>
                <a:tab pos="584200" algn="l"/>
              </a:tabLst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从大气到负载工作真空度的抽空时间：≤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5h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  <a:tabLst>
                <a:tab pos="584200" algn="l"/>
              </a:tabLst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靶座运动行程：≥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3.6m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，重复定位精度：优于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±25µm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  <a:endParaRPr lang="en-US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  <a:tabLst>
                <a:tab pos="584200" algn="l"/>
              </a:tabLst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靶定位六自由度并联调节器：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52450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负载能力大于20kg；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52450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对靶点的调节范围：-15mm~15mm（x, y, z），-3°~3°（θx, θy, θz）；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52450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重复定位精度：优于±10µm（x, y, z），±2'（θx, θy, θz）；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552450" indent="-34290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最小运动步长：5μm（x, y, z），1'（θx, θy, θz）；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 startAt="7"/>
              <a:tabLst>
                <a:tab pos="584200" algn="l"/>
              </a:tabLst>
            </a:pPr>
            <a:r>
              <a:rPr lang="zh-CN" altLang="zh-CN" sz="16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靶点位置稳定性：优于±2μm/h； 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1107996" cy="341632"/>
          </a:xfrm>
        </p:spPr>
        <p:txBody>
          <a:bodyPr/>
          <a:lstStyle/>
          <a:p>
            <a:r>
              <a:rPr dirty="0"/>
              <a:t>技术指标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26440" y="1118235"/>
            <a:ext cx="9956800" cy="40055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95910">
              <a:lnSpc>
                <a:spcPct val="80000"/>
              </a:lnSpc>
            </a:pPr>
            <a:endParaRPr lang="zh-CN" altLang="zh-CN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 startAt="8"/>
              <a:tabLst>
                <a:tab pos="584200" algn="l"/>
              </a:tabLst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反射光成像单元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套：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875030" indent="-34544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成像分辨率优于1µm，成像视场大于3mm×3mm，显微镜工作距离大于50mm；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875030" indent="-34544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Z向大行程运动行程不小于230mm，重复定位精度优于±20μm；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875030" indent="-34544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X向调节范围不小于-15mm~15mm，重复定位精度优于±10µm，最小运动步长不大于5μm；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875030" indent="-34544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Y向调节范围不小于60mm，重复定位精度优于±10µm，最小运动步长不大于5μm；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875030" indent="-34544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2套反射光成像单元对向安装；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875030" indent="-345440">
              <a:lnSpc>
                <a:spcPct val="150000"/>
              </a:lnSpc>
              <a:buFont typeface="+mj-ea"/>
              <a:buAutoNum type="circleNumDbPlain"/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具备红外均化光纤搭载接口。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 startAt="9"/>
              <a:tabLst>
                <a:tab pos="584200" algn="l"/>
              </a:tabLst>
            </a:pP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射线屏蔽子系统：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射线源最大工况（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110kV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200µA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）时，真空腔体外表面处的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射线剂量率小于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2.0µGy/h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；全面屏蔽。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 startAt="9"/>
              <a:tabLst>
                <a:tab pos="584200" algn="l"/>
              </a:tabLst>
            </a:pP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辅助支撑单元：支撑力</a:t>
            </a:r>
            <a:r>
              <a:rPr lang="en-US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0~100kg</a:t>
            </a:r>
            <a:r>
              <a:rPr lang="zh-CN" altLang="zh-CN" sz="1600" dirty="0">
                <a:solidFill>
                  <a:schemeClr val="tx1"/>
                </a:solidFill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可调；</a:t>
            </a:r>
            <a:endParaRPr lang="zh-CN" altLang="zh-CN" sz="1600" b="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1107996" cy="341632"/>
          </a:xfrm>
        </p:spPr>
        <p:txBody>
          <a:bodyPr/>
          <a:lstStyle/>
          <a:p>
            <a:r>
              <a:rPr dirty="0"/>
              <a:t>组件功能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65189" y="827919"/>
            <a:ext cx="8923020" cy="50293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indent="0" algn="just">
              <a:lnSpc>
                <a:spcPct val="150000"/>
              </a:lnSpc>
              <a:buNone/>
            </a:pPr>
            <a:r>
              <a:rPr lang="zh-CN" altLang="zh-CN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红外均化子系统</a:t>
            </a:r>
            <a:r>
              <a:rPr lang="zh-CN" altLang="zh-CN" b="1" kern="100" dirty="0"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en-US" altLang="zh-CN" sz="1800" b="1" kern="1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charset="0"/>
              <a:buAutoNum type="arabicPeriod"/>
            </a:pPr>
            <a:r>
              <a:rPr lang="zh-CN" altLang="zh-CN" dirty="0"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实现红外光纤与双锥对撞冷冻靶相对位置的位姿调整</a:t>
            </a:r>
            <a:r>
              <a:rPr lang="zh-CN" altLang="en-US" dirty="0"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</a:t>
            </a:r>
            <a:endParaRPr lang="en-US" altLang="zh-CN" sz="18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 algn="just">
              <a:lnSpc>
                <a:spcPct val="150000"/>
              </a:lnSpc>
              <a:buFont typeface="Wingdings" panose="05000000000000000000" charset="0"/>
              <a:buAutoNum type="arabicPeriod"/>
            </a:pPr>
            <a:r>
              <a:rPr lang="zh-CN" altLang="zh-CN" dirty="0"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实现对双锥对撞冷冻靶的红外均化</a:t>
            </a:r>
            <a:r>
              <a:rPr lang="zh-CN" altLang="en-US" b="1" kern="100" dirty="0"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en-US" altLang="zh-CN" sz="1800" b="1" kern="1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indent="0" algn="just">
              <a:lnSpc>
                <a:spcPct val="150000"/>
              </a:lnSpc>
              <a:buClrTx/>
              <a:buNone/>
            </a:pPr>
            <a:r>
              <a:rPr lang="zh-CN" altLang="zh-CN" b="1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真空腔体及支撑组件子系统</a:t>
            </a:r>
            <a:r>
              <a:rPr lang="zh-CN" altLang="zh-CN" b="1" kern="100" dirty="0">
                <a:effectLst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endParaRPr lang="en-US" altLang="zh-CN" sz="1800" b="1" kern="100" dirty="0">
              <a:solidFill>
                <a:schemeClr val="tx1"/>
              </a:solidFill>
              <a:effectLst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实现位姿的精密调节和定位，并在束靶耦合及均化表征期间保持良好的位置稳定性；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lvl="0" indent="-342900" algn="just">
              <a:lnSpc>
                <a:spcPct val="150000"/>
              </a:lnSpc>
              <a:buClrTx/>
              <a:buFont typeface="+mj-lt"/>
              <a:buAutoNum type="arabicPeriod"/>
              <a:tabLst>
                <a:tab pos="584200" algn="l"/>
              </a:tabLst>
            </a:pPr>
            <a:r>
              <a:rPr lang="zh-CN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实现双锥打靶真空腔体与靶室接口法兰之间的快速轻便对接；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lvl="0" indent="-342900" algn="just">
              <a:lnSpc>
                <a:spcPct val="150000"/>
              </a:lnSpc>
              <a:buClrTx/>
              <a:buFont typeface="+mj-lt"/>
              <a:buAutoNum type="arabicPeriod"/>
              <a:tabLst>
                <a:tab pos="584200" algn="l"/>
              </a:tabLst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实现靶的长程传送；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lvl="0" indent="-342900" algn="just">
              <a:lnSpc>
                <a:spcPct val="150000"/>
              </a:lnSpc>
              <a:buClrTx/>
              <a:buFont typeface="+mj-lt"/>
              <a:buAutoNum type="arabicPeriod"/>
              <a:tabLst>
                <a:tab pos="584200" algn="l"/>
              </a:tabLst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实现表征辅助支撑；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 marL="342900" lvl="0" indent="-342900" algn="just">
              <a:lnSpc>
                <a:spcPct val="150000"/>
              </a:lnSpc>
              <a:buClrTx/>
              <a:buFont typeface="+mj-lt"/>
              <a:buAutoNum type="arabicPeriod"/>
              <a:tabLst>
                <a:tab pos="584200" algn="l"/>
              </a:tabLst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实现打靶辅助支撑；</a:t>
            </a:r>
            <a:endParaRPr lang="zh-CN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实现对用于液/冰层表征的X射线的辐射屏蔽；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zh-CN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实现双锥打靶真空腔体及真空机组与靶场地面之间的振动隔离</a:t>
            </a: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，整体支撑功能；</a:t>
            </a:r>
            <a:endParaRPr lang="en-US" altLang="zh-CN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 marL="342900" indent="-342900" algn="just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真空抽取及密封功能。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646331" cy="341632"/>
          </a:xfrm>
        </p:spPr>
        <p:txBody>
          <a:bodyPr/>
          <a:lstStyle/>
          <a:p>
            <a:pPr algn="l"/>
            <a:r>
              <a:rPr dirty="0">
                <a:sym typeface="+mn-ea"/>
              </a:rPr>
              <a:t>布局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105" y="959060"/>
            <a:ext cx="9230593" cy="46287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1107996" cy="341632"/>
          </a:xfrm>
        </p:spPr>
        <p:txBody>
          <a:bodyPr/>
          <a:lstStyle/>
          <a:p>
            <a:r>
              <a:rPr dirty="0"/>
              <a:t>任务分解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E4C9C77-C017-F336-E00C-41A9BE6772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694" y="1394004"/>
            <a:ext cx="11583404" cy="453581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1107996" cy="341632"/>
          </a:xfrm>
        </p:spPr>
        <p:txBody>
          <a:bodyPr/>
          <a:lstStyle/>
          <a:p>
            <a:r>
              <a:rPr dirty="0"/>
              <a:t>任务流程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1567" y="534271"/>
            <a:ext cx="4591769" cy="58553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2925801" cy="341632"/>
          </a:xfrm>
        </p:spPr>
        <p:txBody>
          <a:bodyPr/>
          <a:lstStyle/>
          <a:p>
            <a:pPr algn="l"/>
            <a:r>
              <a:rPr dirty="0">
                <a:sym typeface="+mn-ea"/>
              </a:rPr>
              <a:t>红外均化子系统</a:t>
            </a:r>
            <a:r>
              <a:rPr lang="en-US" altLang="zh-CN" dirty="0">
                <a:sym typeface="+mn-ea"/>
              </a:rPr>
              <a:t>--</a:t>
            </a:r>
            <a:r>
              <a:rPr dirty="0">
                <a:sym typeface="+mn-ea"/>
              </a:rPr>
              <a:t>滑台组件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638175" y="1323340"/>
            <a:ext cx="10291493" cy="170540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可以搭载反射光成像单元；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Z向大行程运动行程≥230mm，重复定位精度优于±20μm；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X向调节范围不小于-15mm~15mm，重复定位精度优于±10µm，最小运动步长不大于5μm；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Y向调节范围不小于60mm，重复定位精度优于±10µm，最小运动步长不大于5μm；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sz="quarter" idx="10"/>
          </p:nvPr>
        </p:nvSpPr>
        <p:spPr>
          <a:xfrm>
            <a:off x="865189" y="364409"/>
            <a:ext cx="4079963" cy="341632"/>
          </a:xfrm>
        </p:spPr>
        <p:txBody>
          <a:bodyPr/>
          <a:lstStyle/>
          <a:p>
            <a:r>
              <a:rPr dirty="0"/>
              <a:t>真空腔体及支撑组件子系统</a:t>
            </a:r>
            <a:r>
              <a:rPr lang="en-US" altLang="zh-CN" dirty="0"/>
              <a:t>--</a:t>
            </a:r>
            <a:r>
              <a:rPr dirty="0"/>
              <a:t>总体概述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058237" y="975152"/>
            <a:ext cx="8280920" cy="8336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</a:pPr>
            <a:r>
              <a:rPr lang="en-US" altLang="zh-CN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       </a:t>
            </a:r>
            <a:r>
              <a:rPr lang="zh-CN" altLang="zh-CN" sz="1600" b="1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真空腔体及支撑组件子系统</a:t>
            </a:r>
            <a:r>
              <a:rPr lang="zh-CN" altLang="zh-CN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主要由真空腔体</a:t>
            </a:r>
            <a:r>
              <a:rPr lang="zh-CN" altLang="en-US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单元</a:t>
            </a:r>
            <a:r>
              <a:rPr lang="zh-CN" altLang="zh-CN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zh-CN" altLang="en-US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六自由度并联调节器</a:t>
            </a:r>
            <a:r>
              <a:rPr lang="zh-CN" altLang="zh-CN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zh-CN" altLang="en-US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长程传送子系统</a:t>
            </a:r>
            <a:r>
              <a:rPr lang="zh-CN" altLang="zh-CN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zh-CN" altLang="en-US" sz="1600" kern="100" dirty="0">
                <a:latin typeface="微软雅黑" panose="020B0503020204020204" charset="-122"/>
                <a:ea typeface="微软雅黑" panose="020B0503020204020204" charset="-122"/>
              </a:rPr>
              <a:t>真空机组单元、</a:t>
            </a:r>
            <a:r>
              <a:rPr lang="en-US" altLang="zh-CN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X</a:t>
            </a:r>
            <a:r>
              <a:rPr lang="zh-CN" altLang="en-US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射线屏蔽子系统</a:t>
            </a:r>
            <a:r>
              <a:rPr lang="zh-CN" altLang="zh-CN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、</a:t>
            </a:r>
            <a:r>
              <a:rPr lang="zh-CN" altLang="en-US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反射光成像单元</a:t>
            </a:r>
            <a:r>
              <a:rPr lang="zh-CN" altLang="zh-CN" sz="1600" kern="100" dirty="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rPr>
              <a:t>等组成</a:t>
            </a:r>
            <a:r>
              <a:rPr lang="zh-CN" altLang="en-US" sz="1600" kern="100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zh-CN" altLang="en-US" sz="1600" kern="100" dirty="0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1155236-D10E-CE88-7761-37DE34442A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391" y="1903921"/>
            <a:ext cx="8094915" cy="38498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YjJiYjNhMDJmYmMwNDQ1YTM5N2EyNGQ5OTQ5YWIwYTQi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286*471"/>
  <p:tag name="TABLE_ENDDRAG_RECT" val="576*76*286*47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286*471"/>
  <p:tag name="TABLE_ENDDRAG_RECT" val="576*76*286*471"/>
</p:tagLst>
</file>

<file path=ppt/theme/theme1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1395</Words>
  <Application>Microsoft Office PowerPoint</Application>
  <PresentationFormat>宽屏</PresentationFormat>
  <Paragraphs>191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等线</vt:lpstr>
      <vt:lpstr>等线 Light</vt:lpstr>
      <vt:lpstr>微软雅黑</vt:lpstr>
      <vt:lpstr>Arial</vt:lpstr>
      <vt:lpstr>Calibri</vt:lpstr>
      <vt:lpstr>Wingdings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hrg</dc:creator>
  <cp:lastModifiedBy>文兴 李</cp:lastModifiedBy>
  <cp:revision>163</cp:revision>
  <dcterms:created xsi:type="dcterms:W3CDTF">2024-03-28T06:51:00Z</dcterms:created>
  <dcterms:modified xsi:type="dcterms:W3CDTF">2025-07-20T07:00:41Z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2052-12.1.0.18608</vt:lpwstr>
  </property>
  <property fmtid="{D5CDD505-2E9C-101B-9397-08002B2CF9AE}" pid="3" name="ICV">
    <vt:lpwstr>5C53D46115F4414EBDD95CB3F6693295_13</vt:lpwstr>
  </property>
</Properties>
</file>